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5"/>
  </p:notesMasterIdLst>
  <p:handoutMasterIdLst>
    <p:handoutMasterId r:id="rId26"/>
  </p:handoutMasterIdLst>
  <p:sldIdLst>
    <p:sldId id="314" r:id="rId5"/>
    <p:sldId id="326" r:id="rId6"/>
    <p:sldId id="336" r:id="rId7"/>
    <p:sldId id="327" r:id="rId8"/>
    <p:sldId id="328" r:id="rId9"/>
    <p:sldId id="329" r:id="rId10"/>
    <p:sldId id="330" r:id="rId11"/>
    <p:sldId id="331" r:id="rId12"/>
    <p:sldId id="315" r:id="rId13"/>
    <p:sldId id="332" r:id="rId14"/>
    <p:sldId id="333" r:id="rId15"/>
    <p:sldId id="334" r:id="rId16"/>
    <p:sldId id="335" r:id="rId17"/>
    <p:sldId id="337" r:id="rId18"/>
    <p:sldId id="339" r:id="rId19"/>
    <p:sldId id="340" r:id="rId20"/>
    <p:sldId id="318" r:id="rId21"/>
    <p:sldId id="320" r:id="rId22"/>
    <p:sldId id="341" r:id="rId23"/>
    <p:sldId id="30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5388" autoAdjust="0"/>
  </p:normalViewPr>
  <p:slideViewPr>
    <p:cSldViewPr snapToGrid="0">
      <p:cViewPr>
        <p:scale>
          <a:sx n="100" d="100"/>
          <a:sy n="100" d="100"/>
        </p:scale>
        <p:origin x="189" y="555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1D264-9D2A-F484-B8CE-84EC6844E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00DC76-4D8C-C0B4-13E0-692A265EB7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532635-C166-D665-6FDD-8AA661FAB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A5AD2-7AE9-BCDD-6AD4-B06F9106E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00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2A0B8-1569-DD5B-E182-A49AF9181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2D907B-4430-52DF-8801-603F2CEA1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9824E4-D265-702C-ED05-4AA6D6ACB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7D0D7-5AFE-6226-A676-CE3C4EDA8D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94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4F0C1-8067-C97B-35C6-7C479AE1B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EA5773-E99D-1E59-AE15-838A32F970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AA244B-5006-2691-9CA6-8AC024C6C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AB18B-A35E-B3B5-5F1E-1066DDC12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24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3846A-4E72-44AA-D805-ED109D8CE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73440-4805-1E85-98D8-E92065CC6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C8D075-B451-7B55-51B1-15208F4ED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97CA-D8EC-C59F-24C6-3666AEB88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90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35B55-5E6D-E03C-8873-D47E2F2A6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5B8A0-583E-7CE5-408C-734739C37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D5E94D-A341-B259-6FE5-6200352B9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9A870-13D8-F1A0-2E0E-5D5C621D68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20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3CC05-2467-616F-0F38-D8E33295C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5A432-885A-8AD9-25F3-0EDED6234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63D11F-F749-F280-F5E9-33F16851C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39B90-4310-A027-C831-20FB4A6753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12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D5C88-850F-BEBC-4ECD-FABDA90D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CFCBAF-640E-7FF5-13F9-D2146BC2F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5B66BD-8D63-F7E9-7752-8695182B8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9FAE7-B7D5-9022-3513-8CD788A9C4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163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9C788-4509-D9D4-03A2-2C9B9B2A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60D8C2-0138-B47B-AB5B-7A1965963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F3B070-7712-2A14-5BB3-9E24898F3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4C833-910D-804E-E300-835CF9C91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567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02110-CE83-3437-3B50-3178F0652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E94E32-1C6F-68BD-BA54-C8FBB0319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28FA6-932C-ADBA-87F0-F593AC03B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61A4B-C892-1773-507E-69887E925C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790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BACE6-BBEA-9037-63D9-DFE422E64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A0ACF9-9917-C996-A4AB-B67995697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36B92F-DF16-4C9E-6AA8-70A0A9584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071EA-B4FA-2D3E-5959-8E0E67506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29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D7BDF-C8DE-2A5B-EBD7-77F96B0CD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E50E19-EEBB-407B-40C8-4F40BFBBF3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FC9CD8-3B0F-C611-CD00-16B05CF0D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DDB4A-417B-E2ED-26C7-25CE0468D4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8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68FCB-F3F9-96D5-CC41-2C9C99CB8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C44551-BFFB-CA93-0EC2-77537762C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DCE3F1-B269-BEBF-3782-3CFFFA636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9CBA2-ACB4-5B3D-7647-107A407E2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366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2DBFF-96D9-36BC-1BA7-FAB856AEC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AE3D4A-2405-6F6B-1105-38D3BCEEA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EEBE65-AA73-D9E6-0B71-8EAB3044A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ADABD-3024-A3CD-FE8D-7234CA670C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681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00488-866C-DDEB-1A11-0F9582CEA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DD1D7-AB99-2558-08B0-AEC538698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12D9D-BB58-697A-1BDD-DD12FBC58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56DE9-25B1-1736-19AD-1093A38A8B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58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E9C1-723A-BBD0-2B32-E3CF152D4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58AAAE-33AD-8CCA-20BA-E89B7CDD1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69073D-DC0D-B216-FC24-BE2C6334B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47100-E1F7-F09C-C1B5-2D0E55CA0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1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8.pn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4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svg"/><Relationship Id="rId11" Type="http://schemas.openxmlformats.org/officeDocument/2006/relationships/image" Target="../media/image32.png"/><Relationship Id="rId5" Type="http://schemas.openxmlformats.org/officeDocument/2006/relationships/image" Target="../media/image38.png"/><Relationship Id="rId10" Type="http://schemas.openxmlformats.org/officeDocument/2006/relationships/image" Target="../media/image31.svg"/><Relationship Id="rId4" Type="http://schemas.openxmlformats.org/officeDocument/2006/relationships/image" Target="../media/image37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537" y="3618147"/>
            <a:ext cx="5674360" cy="1975586"/>
          </a:xfrm>
        </p:spPr>
        <p:txBody>
          <a:bodyPr/>
          <a:lstStyle/>
          <a:p>
            <a:pPr algn="ctr"/>
            <a:r>
              <a:rPr lang="en-US" dirty="0"/>
              <a:t>IR to CTI</a:t>
            </a:r>
            <a:br>
              <a:rPr lang="en-US" dirty="0"/>
            </a:br>
            <a:br>
              <a:rPr lang="en-US" dirty="0"/>
            </a:br>
            <a:r>
              <a:rPr lang="en-US" sz="3200" i="1" dirty="0"/>
              <a:t>- the other side of the coin 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7EC55-6BFF-1CC9-C3DE-6D5AC2BF1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964" y="470972"/>
            <a:ext cx="5573036" cy="276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ECD66-C8D5-1807-E74D-66F60F09B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D4DDC-3F34-CF56-F18C-FD75815B86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30" r="6982" b="1"/>
          <a:stretch/>
        </p:blipFill>
        <p:spPr>
          <a:xfrm>
            <a:off x="20" y="-10160"/>
            <a:ext cx="60959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F1604B-FBB1-0691-C9E8-E8880068F37F}"/>
              </a:ext>
            </a:extLst>
          </p:cNvPr>
          <p:cNvSpPr txBox="1">
            <a:spLocks/>
          </p:cNvSpPr>
          <p:nvPr/>
        </p:nvSpPr>
        <p:spPr>
          <a:xfrm>
            <a:off x="5135623" y="3319027"/>
            <a:ext cx="5524314" cy="593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b="1" i="1" dirty="0"/>
              <a:t>What is this other side of the coin?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C18ABC93-8DE7-9440-903B-6E4654C64C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1287126-F240-5DE2-93A3-7428DB8A858D}"/>
              </a:ext>
            </a:extLst>
          </p:cNvPr>
          <p:cNvSpPr txBox="1">
            <a:spLocks/>
          </p:cNvSpPr>
          <p:nvPr/>
        </p:nvSpPr>
        <p:spPr>
          <a:xfrm>
            <a:off x="4982463" y="5323953"/>
            <a:ext cx="7686330" cy="1375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b="1" i="1" dirty="0"/>
              <a:t>What does the IR team do with the logs and documentation after the incident?</a:t>
            </a:r>
          </a:p>
        </p:txBody>
      </p:sp>
    </p:spTree>
    <p:extLst>
      <p:ext uri="{BB962C8B-B14F-4D97-AF65-F5344CB8AC3E}">
        <p14:creationId xmlns:p14="http://schemas.microsoft.com/office/powerpoint/2010/main" val="9866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376AD-07B5-BA2B-ED09-1F06F78FA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98611B-682D-F838-347D-2F266F2510B0}"/>
              </a:ext>
            </a:extLst>
          </p:cNvPr>
          <p:cNvSpPr txBox="1">
            <a:spLocks/>
          </p:cNvSpPr>
          <p:nvPr/>
        </p:nvSpPr>
        <p:spPr>
          <a:xfrm>
            <a:off x="1435560" y="2553687"/>
            <a:ext cx="4050840" cy="34207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i="1" dirty="0"/>
              <a:t>domain names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i="1" dirty="0"/>
              <a:t>IPs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i="1" dirty="0"/>
              <a:t>Hashes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i="1" dirty="0"/>
              <a:t>emails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i="1" dirty="0" err="1"/>
              <a:t>Mitre</a:t>
            </a:r>
            <a:r>
              <a:rPr lang="en-US" sz="2400" b="1" i="1" dirty="0"/>
              <a:t> Attack Technique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i="1" dirty="0"/>
              <a:t>behaviors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i="1" dirty="0"/>
              <a:t>…..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b="1" i="1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6491EB5-8DC8-FA7D-2762-608377073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B3B6D-ACED-5506-1343-3A8C7057D7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64" r="6915" b="-2"/>
          <a:stretch/>
        </p:blipFill>
        <p:spPr>
          <a:xfrm>
            <a:off x="6076950" y="10"/>
            <a:ext cx="6115050" cy="686887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77CD6F42-EE0C-D8E2-D39E-18095ADE4F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3" name="Graphic 2" descr="Clipboard Checked with solid fill">
            <a:extLst>
              <a:ext uri="{FF2B5EF4-FFF2-40B4-BE49-F238E27FC236}">
                <a16:creationId xmlns:a16="http://schemas.microsoft.com/office/drawing/2014/main" id="{10DA9F7E-8FF0-627D-A596-7E57BCFC1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6536" y="594542"/>
            <a:ext cx="1790507" cy="17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69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7E872-C9A4-87CD-BF25-B484D46FF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63B97C-BD60-C8CF-BA1F-273B2ADB0AFB}"/>
              </a:ext>
            </a:extLst>
          </p:cNvPr>
          <p:cNvSpPr txBox="1">
            <a:spLocks/>
          </p:cNvSpPr>
          <p:nvPr/>
        </p:nvSpPr>
        <p:spPr>
          <a:xfrm>
            <a:off x="3324172" y="3429000"/>
            <a:ext cx="6272879" cy="1416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000" b="1" i="1" dirty="0"/>
              <a:t>We </a:t>
            </a:r>
            <a:r>
              <a:rPr lang="en-US" sz="4000" b="1" i="1" dirty="0" err="1"/>
              <a:t>TAILed</a:t>
            </a:r>
            <a:r>
              <a:rPr lang="en-US" sz="4000" b="1" i="1" dirty="0"/>
              <a:t> this list before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4000" b="1" i="1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1FF21E9-760F-1F46-7978-A05D6CCF5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5213E-9E8D-5980-B547-204BC129BC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64" r="6915" b="-2"/>
          <a:stretch/>
        </p:blipFill>
        <p:spPr>
          <a:xfrm>
            <a:off x="9968380" y="10"/>
            <a:ext cx="2223619" cy="2497733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DF47CC08-94B8-C700-B466-0DD3A5DA73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3" name="Graphic 2" descr="Clipboard Checked with solid fill">
            <a:extLst>
              <a:ext uri="{FF2B5EF4-FFF2-40B4-BE49-F238E27FC236}">
                <a16:creationId xmlns:a16="http://schemas.microsoft.com/office/drawing/2014/main" id="{ACA45EF6-8BFF-42AC-38CE-C918151A1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8034" y="491322"/>
            <a:ext cx="1790507" cy="17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21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AA74FA-EE95-F27A-6214-7E34E4DBD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2C0014-B7D4-7C2C-826D-BE432BE166F5}"/>
              </a:ext>
            </a:extLst>
          </p:cNvPr>
          <p:cNvSpPr txBox="1">
            <a:spLocks/>
          </p:cNvSpPr>
          <p:nvPr/>
        </p:nvSpPr>
        <p:spPr>
          <a:xfrm>
            <a:off x="3507268" y="410536"/>
            <a:ext cx="5916263" cy="1499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1200"/>
              </a:spcAft>
              <a:buNone/>
            </a:pPr>
            <a:r>
              <a:rPr lang="en-US" sz="3200" b="1" i="1" kern="1200" cap="all" baseline="0" dirty="0">
                <a:latin typeface="+mj-lt"/>
                <a:ea typeface="+mj-ea"/>
                <a:cs typeface="+mj-cs"/>
              </a:rPr>
              <a:t> </a:t>
            </a:r>
          </a:p>
          <a:p>
            <a:pPr marL="0" indent="0">
              <a:spcBef>
                <a:spcPct val="0"/>
              </a:spcBef>
              <a:spcAft>
                <a:spcPts val="1200"/>
              </a:spcAft>
              <a:buNone/>
            </a:pPr>
            <a:endParaRPr lang="en-US" sz="3200" b="1" i="1" kern="1200" cap="all" baseline="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4113D-53EF-1D28-5C41-00C25B449C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64" r="6915" b="-2"/>
          <a:stretch/>
        </p:blipFill>
        <p:spPr>
          <a:xfrm>
            <a:off x="1934187" y="4696729"/>
            <a:ext cx="1924078" cy="2161267"/>
          </a:xfrm>
          <a:prstGeom prst="rect">
            <a:avLst/>
          </a:prstGeom>
          <a:noFill/>
        </p:spPr>
      </p:pic>
      <p:pic>
        <p:nvPicPr>
          <p:cNvPr id="3" name="Graphic 2" descr="Clipboard Checked with solid fill">
            <a:extLst>
              <a:ext uri="{FF2B5EF4-FFF2-40B4-BE49-F238E27FC236}">
                <a16:creationId xmlns:a16="http://schemas.microsoft.com/office/drawing/2014/main" id="{598CA46F-B007-8703-97B8-B167A126A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1492" y="727918"/>
            <a:ext cx="1924078" cy="2364489"/>
          </a:xfrm>
          <a:prstGeom prst="rect">
            <a:avLst/>
          </a:prstGeo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70376605-8FC6-70E9-4C18-17B85AB6E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C20599B1-6A7E-6805-4597-F95E551B21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3DFC8-6C4B-6303-996C-738B45FDA2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64" r="6915" b="-2"/>
          <a:stretch/>
        </p:blipFill>
        <p:spPr>
          <a:xfrm>
            <a:off x="0" y="4696730"/>
            <a:ext cx="1924078" cy="216126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7C266-B7FB-D813-BC2C-089BC0B098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64" r="6915" b="-2"/>
          <a:stretch/>
        </p:blipFill>
        <p:spPr>
          <a:xfrm>
            <a:off x="3873113" y="4696731"/>
            <a:ext cx="1924078" cy="216126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DC5295-4A61-5D4A-7ABA-44D5F9EB47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64" r="6915" b="-2"/>
          <a:stretch/>
        </p:blipFill>
        <p:spPr>
          <a:xfrm>
            <a:off x="5807300" y="4696733"/>
            <a:ext cx="1924078" cy="216126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79B3BD-C963-9D40-DBB4-AA2F39A06D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64" r="6915" b="-2"/>
          <a:stretch/>
        </p:blipFill>
        <p:spPr>
          <a:xfrm>
            <a:off x="7741487" y="4696728"/>
            <a:ext cx="1924078" cy="2161267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F7CEF4-CD4F-C14A-832C-06D9804B7462}"/>
              </a:ext>
            </a:extLst>
          </p:cNvPr>
          <p:cNvSpPr txBox="1"/>
          <p:nvPr/>
        </p:nvSpPr>
        <p:spPr>
          <a:xfrm>
            <a:off x="348121" y="499986"/>
            <a:ext cx="7788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The intel we did not get ingest from others</a:t>
            </a:r>
          </a:p>
          <a:p>
            <a:endParaRPr lang="en-NL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F5263A-0ADB-064E-E9C8-1C2953FA937B}"/>
              </a:ext>
            </a:extLst>
          </p:cNvPr>
          <p:cNvSpPr txBox="1"/>
          <p:nvPr/>
        </p:nvSpPr>
        <p:spPr>
          <a:xfrm>
            <a:off x="1471585" y="1543542"/>
            <a:ext cx="67271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The intel about attackers who did a special effort – just for us </a:t>
            </a:r>
          </a:p>
          <a:p>
            <a:endParaRPr lang="en-NL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BB17A3-9C6C-3AFB-8006-C1BACB3CCAF5}"/>
              </a:ext>
            </a:extLst>
          </p:cNvPr>
          <p:cNvSpPr txBox="1"/>
          <p:nvPr/>
        </p:nvSpPr>
        <p:spPr>
          <a:xfrm>
            <a:off x="878877" y="3120134"/>
            <a:ext cx="67271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The intel which maybe shows us weaknesses we never suspected</a:t>
            </a:r>
          </a:p>
          <a:p>
            <a:endParaRPr lang="en-NL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95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A28200-283E-98F2-AA65-74B4EABC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FABE5-9CF3-8DAA-9C39-9E1A7F48D496}"/>
              </a:ext>
            </a:extLst>
          </p:cNvPr>
          <p:cNvSpPr txBox="1">
            <a:spLocks/>
          </p:cNvSpPr>
          <p:nvPr/>
        </p:nvSpPr>
        <p:spPr>
          <a:xfrm>
            <a:off x="3507268" y="410536"/>
            <a:ext cx="5916263" cy="1499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1200"/>
              </a:spcAft>
              <a:buNone/>
            </a:pPr>
            <a:r>
              <a:rPr lang="en-US" sz="3200" b="1" i="1" kern="1200" cap="all" baseline="0" dirty="0">
                <a:latin typeface="+mj-lt"/>
                <a:ea typeface="+mj-ea"/>
                <a:cs typeface="+mj-cs"/>
              </a:rPr>
              <a:t> </a:t>
            </a:r>
          </a:p>
          <a:p>
            <a:pPr marL="0" indent="0">
              <a:spcBef>
                <a:spcPct val="0"/>
              </a:spcBef>
              <a:spcAft>
                <a:spcPts val="1200"/>
              </a:spcAft>
              <a:buNone/>
            </a:pPr>
            <a:endParaRPr lang="en-US" sz="3200" b="1" i="1" kern="1200" cap="all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8E7AD2D-63C0-28A1-3F34-BDAFE0C2E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1DCCC2EF-7BBC-FA44-0500-CABB3ED3709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B9FC2-5236-6A04-F6EA-85C642C720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8064" r="6915" b="-2"/>
          <a:stretch/>
        </p:blipFill>
        <p:spPr>
          <a:xfrm>
            <a:off x="-1" y="10518"/>
            <a:ext cx="5916263" cy="684747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E3A3D2-E72E-8FC0-23FD-706C538C0156}"/>
              </a:ext>
            </a:extLst>
          </p:cNvPr>
          <p:cNvSpPr txBox="1"/>
          <p:nvPr/>
        </p:nvSpPr>
        <p:spPr>
          <a:xfrm>
            <a:off x="4686300" y="51239"/>
            <a:ext cx="8028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</a:rPr>
              <a:t>Every CTI team’s dream come true</a:t>
            </a:r>
          </a:p>
          <a:p>
            <a:endParaRPr lang="en-NL" sz="3600" b="1" dirty="0">
              <a:solidFill>
                <a:srgbClr val="FFC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626915-3B16-6F85-7392-91EEE94BE7E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6262" y="747181"/>
            <a:ext cx="6275738" cy="61108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A41B52-A389-6B2C-0730-D9059686C6EF}"/>
              </a:ext>
            </a:extLst>
          </p:cNvPr>
          <p:cNvSpPr txBox="1"/>
          <p:nvPr/>
        </p:nvSpPr>
        <p:spPr>
          <a:xfrm>
            <a:off x="9455369" y="6218054"/>
            <a:ext cx="3294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002060"/>
                </a:solidFill>
              </a:rPr>
              <a:t>Relevant intel</a:t>
            </a:r>
          </a:p>
          <a:p>
            <a:endParaRPr lang="en-NL" sz="3200" b="1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877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D8B8D-B1D5-CFEE-FED6-7BDA6E427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DB592-AAB4-6AFB-8B16-171F22F0B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4" y="736825"/>
            <a:ext cx="6367463" cy="1448747"/>
          </a:xfrm>
        </p:spPr>
        <p:txBody>
          <a:bodyPr anchor="ctr">
            <a:noAutofit/>
          </a:bodyPr>
          <a:lstStyle/>
          <a:p>
            <a:r>
              <a:rPr lang="en-US" sz="4000" b="1" dirty="0"/>
              <a:t>This is the missing link : </a:t>
            </a:r>
            <a:br>
              <a:rPr lang="en-US" sz="4000" b="1" dirty="0"/>
            </a:br>
            <a:r>
              <a:rPr lang="en-US" sz="4000" b="1" dirty="0"/>
              <a:t>the IR to CTI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FC43B-5890-636D-4641-E06C60E456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15620" y="2650900"/>
            <a:ext cx="5591175" cy="1448747"/>
          </a:xfrm>
        </p:spPr>
        <p:txBody>
          <a:bodyPr>
            <a:noAutofit/>
          </a:bodyPr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/>
              <a:t>Highest quality intelligence </a:t>
            </a:r>
            <a:r>
              <a:rPr lang="en-US" sz="3200" cap="none" dirty="0"/>
              <a:t> 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cap="none" dirty="0">
                <a:solidFill>
                  <a:srgbClr val="FF0000"/>
                </a:solidFill>
              </a:rPr>
              <a:t>Use it!</a:t>
            </a:r>
            <a:endParaRPr lang="en-US" sz="3200" cap="none" dirty="0">
              <a:solidFill>
                <a:srgbClr val="FF0000"/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9A345E-D990-17FD-EFAD-F4A947BFA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133B1-3559-01D0-FDFC-0F689439E3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65" r="6914" b="-2"/>
          <a:stretch/>
        </p:blipFill>
        <p:spPr>
          <a:xfrm>
            <a:off x="6076950" y="10"/>
            <a:ext cx="6115050" cy="686887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796729A-88E4-AD90-0605-294EA18352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19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E8C09-82F8-327A-4108-BE9AB259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0C41A3-C7F4-0A94-2D93-4EFF853E2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r="4163"/>
          <a:stretch/>
        </p:blipFill>
        <p:spPr>
          <a:xfrm>
            <a:off x="20" y="-10160"/>
            <a:ext cx="60959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7BF619CF-D22E-4F7D-4389-56C63E87EA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A0EE0A-AFA3-9F33-BF6A-EFC0D72D3AB7}"/>
              </a:ext>
            </a:extLst>
          </p:cNvPr>
          <p:cNvSpPr txBox="1"/>
          <p:nvPr/>
        </p:nvSpPr>
        <p:spPr>
          <a:xfrm>
            <a:off x="6425222" y="2390313"/>
            <a:ext cx="42618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</a:rPr>
              <a:t>Enrichments</a:t>
            </a:r>
          </a:p>
          <a:p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089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815" y="1993479"/>
            <a:ext cx="4805997" cy="1079388"/>
          </a:xfrm>
        </p:spPr>
        <p:txBody>
          <a:bodyPr anchor="b">
            <a:normAutofit/>
          </a:bodyPr>
          <a:lstStyle/>
          <a:p>
            <a:r>
              <a:rPr lang="en-US" dirty="0"/>
              <a:t>Enrichments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F66AE-D75F-0CD3-4707-4C5564C36D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03" r="36530" b="-1"/>
          <a:stretch/>
        </p:blipFill>
        <p:spPr>
          <a:xfrm>
            <a:off x="20" y="-10160"/>
            <a:ext cx="60959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79797" y="3674620"/>
            <a:ext cx="5401344" cy="2652508"/>
          </a:xfrm>
        </p:spPr>
        <p:txBody>
          <a:bodyPr>
            <a:normAutofit/>
          </a:bodyPr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What are they? </a:t>
            </a:r>
            <a:r>
              <a:rPr lang="en-US" sz="2400" cap="none" dirty="0"/>
              <a:t> 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cap="none" dirty="0"/>
              <a:t>Best intel is your intel … enriched </a:t>
            </a:r>
            <a:r>
              <a:rPr lang="en-US" sz="2400" b="1" dirty="0"/>
              <a:t>with qualifications and other intel available</a:t>
            </a:r>
            <a:endParaRPr lang="en-US" sz="2400" cap="none" dirty="0"/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cap="none" dirty="0"/>
              <a:t>Ideally automation feeds back into (automated) hunts</a:t>
            </a:r>
            <a:endParaRPr lang="en-US" sz="2400" cap="none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286021"/>
            <a:ext cx="5179615" cy="1448747"/>
          </a:xfrm>
        </p:spPr>
        <p:txBody>
          <a:bodyPr anchor="ctr">
            <a:normAutofit/>
          </a:bodyPr>
          <a:lstStyle/>
          <a:p>
            <a:r>
              <a:rPr lang="en-US" dirty="0" err="1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38705" y="2197288"/>
            <a:ext cx="5181600" cy="3747180"/>
          </a:xfrm>
        </p:spPr>
        <p:txBody>
          <a:bodyPr>
            <a:normAutofit/>
          </a:bodyPr>
          <a:lstStyle/>
          <a:p>
            <a:r>
              <a:rPr lang="en-US" sz="2400" b="1" noProof="1"/>
              <a:t>Automate as much as possible</a:t>
            </a:r>
          </a:p>
          <a:p>
            <a:r>
              <a:rPr lang="en-US" sz="2400" b="1" noProof="1"/>
              <a:t>Have fun hunting</a:t>
            </a:r>
          </a:p>
          <a:p>
            <a:r>
              <a:rPr lang="en-US" sz="2400" b="1" noProof="1"/>
              <a:t>Document evidence</a:t>
            </a:r>
          </a:p>
          <a:p>
            <a:r>
              <a:rPr lang="en-US" sz="2400" b="1" noProof="1"/>
              <a:t>Intel produced should be evidence-based intel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D2084D-03BF-8970-86C5-19EAE35BAA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84" r="34326"/>
          <a:stretch/>
        </p:blipFill>
        <p:spPr>
          <a:xfrm>
            <a:off x="6076950" y="10"/>
            <a:ext cx="6115050" cy="686887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BDF89-9A0B-D694-A91C-F06B389D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D0955-D142-267C-B31F-6C7B5EA0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/>
          <a:p>
            <a:r>
              <a:rPr lang="en-US" dirty="0"/>
              <a:t>HAPPY HUNTING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FB0615-EA03-AE13-E106-16945D6F59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6" r="5478" b="1"/>
          <a:stretch/>
        </p:blipFill>
        <p:spPr>
          <a:xfrm>
            <a:off x="20" y="10"/>
            <a:ext cx="6095980" cy="685799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E888CB0B-E5F9-4709-D91E-330932B607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95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5750-86F9-ECDE-E9A6-4EFCC298E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DAFE8D-D088-99A2-0F81-1C587B1E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222" y="1824157"/>
            <a:ext cx="2855063" cy="6916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cap="all" baseline="0" dirty="0">
                <a:latin typeface="+mj-lt"/>
                <a:ea typeface="+mj-ea"/>
                <a:cs typeface="+mj-cs"/>
              </a:rPr>
              <a:t>Agenda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7C268-6B06-0684-7EB0-4B83CEBBD7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" r="10595"/>
          <a:stretch/>
        </p:blipFill>
        <p:spPr>
          <a:xfrm>
            <a:off x="20" y="-10160"/>
            <a:ext cx="60959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55DFE9-FE31-4284-E1F8-7C675DA98624}"/>
              </a:ext>
            </a:extLst>
          </p:cNvPr>
          <p:cNvSpPr txBox="1">
            <a:spLocks/>
          </p:cNvSpPr>
          <p:nvPr/>
        </p:nvSpPr>
        <p:spPr>
          <a:xfrm>
            <a:off x="5740909" y="2787296"/>
            <a:ext cx="6095980" cy="3836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dirty="0"/>
              <a:t>Introduction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HEADS: Classical approach to CTI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IR and who attacks us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TAILS: IR to CTI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Enrichments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Conclusions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Links and sources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FB5D0DB3-4AD1-179A-9F7E-79E69B63C5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7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577" y="6120621"/>
            <a:ext cx="3285026" cy="737379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669" y="349853"/>
            <a:ext cx="2670172" cy="592138"/>
          </a:xfrm>
        </p:spPr>
        <p:txBody>
          <a:bodyPr>
            <a:normAutofit/>
          </a:bodyPr>
          <a:lstStyle/>
          <a:p>
            <a:r>
              <a:rPr lang="en-US" sz="3600" dirty="0"/>
              <a:t>Questions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7F97A-F27D-4544-FE75-CACCA6115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841" y="851759"/>
            <a:ext cx="6130159" cy="600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4BBF7-0220-2741-3102-D25A74683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>
            <a:extLst>
              <a:ext uri="{FF2B5EF4-FFF2-40B4-BE49-F238E27FC236}">
                <a16:creationId xmlns:a16="http://schemas.microsoft.com/office/drawing/2014/main" id="{A87490AD-33CF-C784-96FD-4D47A07A013A}"/>
              </a:ext>
            </a:extLst>
          </p:cNvPr>
          <p:cNvSpPr/>
          <p:nvPr/>
        </p:nvSpPr>
        <p:spPr>
          <a:xfrm>
            <a:off x="3124199" y="0"/>
            <a:ext cx="5943601" cy="6889530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B8439C4-2FFF-21AD-60AD-259A3927EF0A}"/>
              </a:ext>
            </a:extLst>
          </p:cNvPr>
          <p:cNvSpPr/>
          <p:nvPr/>
        </p:nvSpPr>
        <p:spPr>
          <a:xfrm>
            <a:off x="-1" y="1832741"/>
            <a:ext cx="5943601" cy="5025260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2D63C3-E193-E81E-E14A-31D55829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044" y="4166616"/>
            <a:ext cx="3810776" cy="16170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introductions</a:t>
            </a:r>
            <a:endParaRPr lang="en-US" b="1" kern="1200" cap="all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311622E-867D-9A53-34EB-D79A166F5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589C906D-3D8B-7D90-B09A-8269B4F2F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5CCAD9-8505-F925-9870-99FAAB38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695" y="2621760"/>
            <a:ext cx="2362764" cy="3871115"/>
          </a:xfrm>
          <a:prstGeom prst="rect">
            <a:avLst/>
          </a:prstGeom>
        </p:spPr>
      </p:pic>
      <p:sp>
        <p:nvSpPr>
          <p:cNvPr id="9" name="Right Triangle 8">
            <a:extLst>
              <a:ext uri="{FF2B5EF4-FFF2-40B4-BE49-F238E27FC236}">
                <a16:creationId xmlns:a16="http://schemas.microsoft.com/office/drawing/2014/main" id="{EC43A7D8-3303-1497-5F1F-BCBC4945D50A}"/>
              </a:ext>
            </a:extLst>
          </p:cNvPr>
          <p:cNvSpPr/>
          <p:nvPr/>
        </p:nvSpPr>
        <p:spPr>
          <a:xfrm rot="5400000">
            <a:off x="30768" y="-30769"/>
            <a:ext cx="4534109" cy="4595648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2ACF1-61AC-7391-6233-CB65EC8490EB}"/>
              </a:ext>
            </a:extLst>
          </p:cNvPr>
          <p:cNvSpPr txBox="1"/>
          <p:nvPr/>
        </p:nvSpPr>
        <p:spPr>
          <a:xfrm>
            <a:off x="2249234" y="2743201"/>
            <a:ext cx="1296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whoami</a:t>
            </a:r>
            <a:endParaRPr lang="en-NL" sz="2400" b="1" dirty="0"/>
          </a:p>
        </p:txBody>
      </p:sp>
    </p:spTree>
    <p:extLst>
      <p:ext uri="{BB962C8B-B14F-4D97-AF65-F5344CB8AC3E}">
        <p14:creationId xmlns:p14="http://schemas.microsoft.com/office/powerpoint/2010/main" val="342095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DF4C88-4A30-3F23-1CB8-4AF9CC858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007A86-58B1-D43C-23AD-D7C2B183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0929" y="264048"/>
            <a:ext cx="2229230" cy="14977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0D368-4CCA-2460-7CE9-D489E5F64C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" r="10595"/>
          <a:stretch/>
        </p:blipFill>
        <p:spPr>
          <a:xfrm>
            <a:off x="9324291" y="-15993"/>
            <a:ext cx="2021682" cy="227439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6D8E1D-ABE0-6011-1B09-C389AA16D7BF}"/>
              </a:ext>
            </a:extLst>
          </p:cNvPr>
          <p:cNvSpPr txBox="1">
            <a:spLocks/>
          </p:cNvSpPr>
          <p:nvPr/>
        </p:nvSpPr>
        <p:spPr>
          <a:xfrm>
            <a:off x="4475748" y="1249420"/>
            <a:ext cx="4359442" cy="1084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Classical approach to CTI 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BB587ECE-81D3-9DA6-4446-2A4B4C5208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8" name="Graphic 17" descr="Clipboard Checked with solid fill">
            <a:extLst>
              <a:ext uri="{FF2B5EF4-FFF2-40B4-BE49-F238E27FC236}">
                <a16:creationId xmlns:a16="http://schemas.microsoft.com/office/drawing/2014/main" id="{AE10E6E8-5548-B836-4B12-20063E585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916" y="2688660"/>
            <a:ext cx="1790507" cy="17905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408F0E-6B3F-0CEE-08C8-9596BA40C253}"/>
              </a:ext>
            </a:extLst>
          </p:cNvPr>
          <p:cNvSpPr txBox="1"/>
          <p:nvPr/>
        </p:nvSpPr>
        <p:spPr>
          <a:xfrm>
            <a:off x="7996118" y="4305411"/>
            <a:ext cx="14810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INCIDENT PROCESS</a:t>
            </a:r>
          </a:p>
          <a:p>
            <a:r>
              <a:rPr lang="en-US" sz="2200" b="1" dirty="0"/>
              <a:t>start if matches identified</a:t>
            </a:r>
          </a:p>
        </p:txBody>
      </p:sp>
      <p:pic>
        <p:nvPicPr>
          <p:cNvPr id="23" name="Graphic 22" descr="Search Inventory with solid fill">
            <a:extLst>
              <a:ext uri="{FF2B5EF4-FFF2-40B4-BE49-F238E27FC236}">
                <a16:creationId xmlns:a16="http://schemas.microsoft.com/office/drawing/2014/main" id="{3A24EDF2-17FD-BC71-92C1-F55C8CCA6F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6371" y="2862415"/>
            <a:ext cx="1442996" cy="14429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2357AAE-D44E-B896-5195-9CCA426B71A2}"/>
              </a:ext>
            </a:extLst>
          </p:cNvPr>
          <p:cNvSpPr txBox="1"/>
          <p:nvPr/>
        </p:nvSpPr>
        <p:spPr>
          <a:xfrm>
            <a:off x="4925290" y="4386521"/>
            <a:ext cx="156337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HUNT:</a:t>
            </a:r>
          </a:p>
          <a:p>
            <a:r>
              <a:rPr lang="en-US" sz="2200" b="1" dirty="0"/>
              <a:t>search</a:t>
            </a:r>
          </a:p>
          <a:p>
            <a:r>
              <a:rPr lang="en-US" sz="2200" b="1" dirty="0"/>
              <a:t>all and any</a:t>
            </a:r>
          </a:p>
          <a:p>
            <a:r>
              <a:rPr lang="en-US" sz="2200" b="1" dirty="0"/>
              <a:t>logs using </a:t>
            </a:r>
          </a:p>
          <a:p>
            <a:r>
              <a:rPr lang="en-US" sz="2200" b="1" dirty="0"/>
              <a:t>IOCs</a:t>
            </a:r>
          </a:p>
          <a:p>
            <a:endParaRPr lang="en-NL" sz="22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9A37AE-57B9-1D32-6003-C631B5F5B7E9}"/>
              </a:ext>
            </a:extLst>
          </p:cNvPr>
          <p:cNvCxnSpPr/>
          <p:nvPr/>
        </p:nvCxnSpPr>
        <p:spPr>
          <a:xfrm>
            <a:off x="2891732" y="3583913"/>
            <a:ext cx="173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Siren with solid fill">
            <a:extLst>
              <a:ext uri="{FF2B5EF4-FFF2-40B4-BE49-F238E27FC236}">
                <a16:creationId xmlns:a16="http://schemas.microsoft.com/office/drawing/2014/main" id="{BB9A3C34-4CFE-A43C-2B7F-02EFE76D29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6315" y="2829910"/>
            <a:ext cx="1324303" cy="132430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4BFB37-7700-D381-835F-D9DE89C13D8A}"/>
              </a:ext>
            </a:extLst>
          </p:cNvPr>
          <p:cNvCxnSpPr/>
          <p:nvPr/>
        </p:nvCxnSpPr>
        <p:spPr>
          <a:xfrm>
            <a:off x="6327301" y="3583913"/>
            <a:ext cx="173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02A604C-05CD-0001-3C05-DFD4B43D0E94}"/>
              </a:ext>
            </a:extLst>
          </p:cNvPr>
          <p:cNvSpPr txBox="1"/>
          <p:nvPr/>
        </p:nvSpPr>
        <p:spPr>
          <a:xfrm>
            <a:off x="1508566" y="4479167"/>
            <a:ext cx="14810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IOCs:</a:t>
            </a:r>
          </a:p>
          <a:p>
            <a:r>
              <a:rPr lang="en-US" sz="2200" b="1" dirty="0"/>
              <a:t>hashes</a:t>
            </a:r>
          </a:p>
          <a:p>
            <a:r>
              <a:rPr lang="en-US" sz="2200" b="1" dirty="0"/>
              <a:t>IPs</a:t>
            </a:r>
          </a:p>
          <a:p>
            <a:r>
              <a:rPr lang="en-US" sz="2200" b="1" dirty="0"/>
              <a:t>domains</a:t>
            </a:r>
          </a:p>
          <a:p>
            <a:r>
              <a:rPr lang="en-US" sz="2200" b="1" dirty="0"/>
              <a:t>….</a:t>
            </a:r>
          </a:p>
          <a:p>
            <a:endParaRPr lang="en-NL" sz="2200" b="1" dirty="0"/>
          </a:p>
        </p:txBody>
      </p:sp>
    </p:spTree>
    <p:extLst>
      <p:ext uri="{BB962C8B-B14F-4D97-AF65-F5344CB8AC3E}">
        <p14:creationId xmlns:p14="http://schemas.microsoft.com/office/powerpoint/2010/main" val="1907349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3856D5-82B2-463C-744D-339506850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F6C8E9-64CC-93F4-4656-FFF85434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192" y="2378465"/>
            <a:ext cx="1868781" cy="67787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23E5E-DE9E-213B-5F1E-E4021B1B67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" r="10595"/>
          <a:stretch/>
        </p:blipFill>
        <p:spPr>
          <a:xfrm>
            <a:off x="9324291" y="-15993"/>
            <a:ext cx="2021682" cy="227439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C989A8-5B4F-169D-923F-39F62794CDD2}"/>
              </a:ext>
            </a:extLst>
          </p:cNvPr>
          <p:cNvSpPr txBox="1">
            <a:spLocks/>
          </p:cNvSpPr>
          <p:nvPr/>
        </p:nvSpPr>
        <p:spPr>
          <a:xfrm>
            <a:off x="3407634" y="877811"/>
            <a:ext cx="4359442" cy="10246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0E90D64B-C0D8-13F2-0570-C2C84D41C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8" name="Graphic 17" descr="Clipboard Checked with solid fill">
            <a:extLst>
              <a:ext uri="{FF2B5EF4-FFF2-40B4-BE49-F238E27FC236}">
                <a16:creationId xmlns:a16="http://schemas.microsoft.com/office/drawing/2014/main" id="{C12DA032-3C13-4FE3-A73E-FF6757BC7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916" y="2688660"/>
            <a:ext cx="1790507" cy="17905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29ABD8-6C39-D871-F6D2-BDA67FDC6863}"/>
              </a:ext>
            </a:extLst>
          </p:cNvPr>
          <p:cNvSpPr txBox="1"/>
          <p:nvPr/>
        </p:nvSpPr>
        <p:spPr>
          <a:xfrm>
            <a:off x="7996118" y="4305411"/>
            <a:ext cx="14810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INCIDENT PROCESS</a:t>
            </a:r>
          </a:p>
          <a:p>
            <a:r>
              <a:rPr lang="en-US" sz="2200" b="1" dirty="0"/>
              <a:t>start if matches identified</a:t>
            </a:r>
          </a:p>
        </p:txBody>
      </p:sp>
      <p:pic>
        <p:nvPicPr>
          <p:cNvPr id="23" name="Graphic 22" descr="Search Inventory with solid fill">
            <a:extLst>
              <a:ext uri="{FF2B5EF4-FFF2-40B4-BE49-F238E27FC236}">
                <a16:creationId xmlns:a16="http://schemas.microsoft.com/office/drawing/2014/main" id="{C16DCCC5-9C11-91CD-8711-74BD0FE8B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6371" y="2862415"/>
            <a:ext cx="1442996" cy="14429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32B2CE-4A9C-B860-15D1-7F5E3F4B3E0A}"/>
              </a:ext>
            </a:extLst>
          </p:cNvPr>
          <p:cNvSpPr txBox="1"/>
          <p:nvPr/>
        </p:nvSpPr>
        <p:spPr>
          <a:xfrm>
            <a:off x="4925290" y="4386521"/>
            <a:ext cx="156337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HUNT:</a:t>
            </a:r>
          </a:p>
          <a:p>
            <a:r>
              <a:rPr lang="en-US" sz="2200" b="1" dirty="0"/>
              <a:t>search</a:t>
            </a:r>
          </a:p>
          <a:p>
            <a:r>
              <a:rPr lang="en-US" sz="2200" b="1" dirty="0"/>
              <a:t>all and any</a:t>
            </a:r>
          </a:p>
          <a:p>
            <a:r>
              <a:rPr lang="en-US" sz="2200" b="1" dirty="0"/>
              <a:t>logs using </a:t>
            </a:r>
          </a:p>
          <a:p>
            <a:r>
              <a:rPr lang="en-US" sz="2200" b="1" dirty="0"/>
              <a:t>IOCs</a:t>
            </a:r>
          </a:p>
          <a:p>
            <a:endParaRPr lang="en-NL" sz="22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B80F54-BE3E-2AFC-3B53-EDD59EA9EEF2}"/>
              </a:ext>
            </a:extLst>
          </p:cNvPr>
          <p:cNvCxnSpPr/>
          <p:nvPr/>
        </p:nvCxnSpPr>
        <p:spPr>
          <a:xfrm>
            <a:off x="2891732" y="3583913"/>
            <a:ext cx="173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Siren with solid fill">
            <a:extLst>
              <a:ext uri="{FF2B5EF4-FFF2-40B4-BE49-F238E27FC236}">
                <a16:creationId xmlns:a16="http://schemas.microsoft.com/office/drawing/2014/main" id="{89777657-3678-32E1-65DA-1C34732B04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6315" y="2829910"/>
            <a:ext cx="1324303" cy="132430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1D0A6B-D981-4FC2-622D-67363687928F}"/>
              </a:ext>
            </a:extLst>
          </p:cNvPr>
          <p:cNvCxnSpPr/>
          <p:nvPr/>
        </p:nvCxnSpPr>
        <p:spPr>
          <a:xfrm>
            <a:off x="6327301" y="3583913"/>
            <a:ext cx="173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AB2570-FA0B-90B2-694E-311842B018C2}"/>
              </a:ext>
            </a:extLst>
          </p:cNvPr>
          <p:cNvSpPr txBox="1"/>
          <p:nvPr/>
        </p:nvSpPr>
        <p:spPr>
          <a:xfrm>
            <a:off x="1508566" y="4479167"/>
            <a:ext cx="14810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IOCs:</a:t>
            </a:r>
          </a:p>
          <a:p>
            <a:r>
              <a:rPr lang="en-US" sz="2200" b="1" dirty="0"/>
              <a:t>hashes</a:t>
            </a:r>
          </a:p>
          <a:p>
            <a:r>
              <a:rPr lang="en-US" sz="2200" b="1" dirty="0"/>
              <a:t>IPs</a:t>
            </a:r>
          </a:p>
          <a:p>
            <a:r>
              <a:rPr lang="en-US" sz="2200" b="1" dirty="0"/>
              <a:t>domains</a:t>
            </a:r>
          </a:p>
          <a:p>
            <a:r>
              <a:rPr lang="en-US" sz="2200" b="1" dirty="0"/>
              <a:t>….</a:t>
            </a:r>
          </a:p>
          <a:p>
            <a:endParaRPr lang="en-NL" sz="2200" b="1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905C94D5-CD62-A784-F86A-F715D26C6D9D}"/>
              </a:ext>
            </a:extLst>
          </p:cNvPr>
          <p:cNvSpPr txBox="1">
            <a:spLocks/>
          </p:cNvSpPr>
          <p:nvPr/>
        </p:nvSpPr>
        <p:spPr>
          <a:xfrm>
            <a:off x="1481779" y="1173697"/>
            <a:ext cx="6282558" cy="1084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If (lucky to be) part of a mature organization: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A0DA-5156-AF27-C7B9-AF3C02DAE2AE}"/>
              </a:ext>
            </a:extLst>
          </p:cNvPr>
          <p:cNvSpPr txBox="1"/>
          <p:nvPr/>
        </p:nvSpPr>
        <p:spPr>
          <a:xfrm>
            <a:off x="3107357" y="3565815"/>
            <a:ext cx="12044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tooling</a:t>
            </a:r>
          </a:p>
          <a:p>
            <a:endParaRPr lang="en-NL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Graphic 8" descr="Gears with solid fill">
            <a:extLst>
              <a:ext uri="{FF2B5EF4-FFF2-40B4-BE49-F238E27FC236}">
                <a16:creationId xmlns:a16="http://schemas.microsoft.com/office/drawing/2014/main" id="{19C8BC88-FB18-B2AB-8B3B-834D9D9CBB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21081" y="2258403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B69297-8563-6A6F-3064-C61919F2881C}"/>
              </a:ext>
            </a:extLst>
          </p:cNvPr>
          <p:cNvSpPr txBox="1"/>
          <p:nvPr/>
        </p:nvSpPr>
        <p:spPr>
          <a:xfrm>
            <a:off x="5164316" y="2512466"/>
            <a:ext cx="1668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automation</a:t>
            </a:r>
          </a:p>
          <a:p>
            <a:endParaRPr lang="en-NL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400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0F86AA-CF33-4529-DC91-BEC70495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5DB519-6C12-B29C-E990-16366B61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0548" y="2378465"/>
            <a:ext cx="1835425" cy="67787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38594-CA2A-307C-5B41-9E9B63A34C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" r="10595"/>
          <a:stretch/>
        </p:blipFill>
        <p:spPr>
          <a:xfrm>
            <a:off x="9324291" y="-15993"/>
            <a:ext cx="2021682" cy="227439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6B6835-8184-AE53-7F34-7A1075D2777B}"/>
              </a:ext>
            </a:extLst>
          </p:cNvPr>
          <p:cNvSpPr txBox="1">
            <a:spLocks/>
          </p:cNvSpPr>
          <p:nvPr/>
        </p:nvSpPr>
        <p:spPr>
          <a:xfrm>
            <a:off x="3407634" y="877811"/>
            <a:ext cx="4359442" cy="10246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F24EF031-458E-9D41-7BBB-88AF1D212B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8" name="Graphic 17" descr="Clipboard Checked with solid fill">
            <a:extLst>
              <a:ext uri="{FF2B5EF4-FFF2-40B4-BE49-F238E27FC236}">
                <a16:creationId xmlns:a16="http://schemas.microsoft.com/office/drawing/2014/main" id="{EF72E712-077F-CA2A-F2C7-AA7BD5310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916" y="2688660"/>
            <a:ext cx="1790507" cy="17905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0B8830-1D05-2150-9332-BFB04F4B4919}"/>
              </a:ext>
            </a:extLst>
          </p:cNvPr>
          <p:cNvSpPr txBox="1"/>
          <p:nvPr/>
        </p:nvSpPr>
        <p:spPr>
          <a:xfrm>
            <a:off x="7996118" y="4305411"/>
            <a:ext cx="14810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INCIDENT PROCESS</a:t>
            </a:r>
          </a:p>
          <a:p>
            <a:r>
              <a:rPr lang="en-US" sz="2200" b="1" dirty="0"/>
              <a:t>start if matches identified</a:t>
            </a:r>
          </a:p>
        </p:txBody>
      </p:sp>
      <p:pic>
        <p:nvPicPr>
          <p:cNvPr id="23" name="Graphic 22" descr="Search Inventory with solid fill">
            <a:extLst>
              <a:ext uri="{FF2B5EF4-FFF2-40B4-BE49-F238E27FC236}">
                <a16:creationId xmlns:a16="http://schemas.microsoft.com/office/drawing/2014/main" id="{198E68B1-C500-6C45-900E-F580E77690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6371" y="2862415"/>
            <a:ext cx="1442996" cy="14429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0061A8-012A-8BE5-5BB9-6B47926D8721}"/>
              </a:ext>
            </a:extLst>
          </p:cNvPr>
          <p:cNvSpPr txBox="1"/>
          <p:nvPr/>
        </p:nvSpPr>
        <p:spPr>
          <a:xfrm>
            <a:off x="4925290" y="4386521"/>
            <a:ext cx="156337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HUNT:</a:t>
            </a:r>
          </a:p>
          <a:p>
            <a:r>
              <a:rPr lang="en-US" sz="2200" b="1" dirty="0"/>
              <a:t>search</a:t>
            </a:r>
          </a:p>
          <a:p>
            <a:r>
              <a:rPr lang="en-US" sz="2200" b="1" dirty="0"/>
              <a:t>all and any</a:t>
            </a:r>
          </a:p>
          <a:p>
            <a:r>
              <a:rPr lang="en-US" sz="2200" b="1" dirty="0"/>
              <a:t>logs using </a:t>
            </a:r>
          </a:p>
          <a:p>
            <a:r>
              <a:rPr lang="en-US" sz="2200" b="1" dirty="0"/>
              <a:t>IOCs</a:t>
            </a:r>
          </a:p>
          <a:p>
            <a:endParaRPr lang="en-NL" sz="22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3D6F3D-317A-809C-D3F3-20DFA31AA98F}"/>
              </a:ext>
            </a:extLst>
          </p:cNvPr>
          <p:cNvCxnSpPr/>
          <p:nvPr/>
        </p:nvCxnSpPr>
        <p:spPr>
          <a:xfrm>
            <a:off x="2891732" y="3583913"/>
            <a:ext cx="173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Siren with solid fill">
            <a:extLst>
              <a:ext uri="{FF2B5EF4-FFF2-40B4-BE49-F238E27FC236}">
                <a16:creationId xmlns:a16="http://schemas.microsoft.com/office/drawing/2014/main" id="{7B336CF4-767A-C045-054F-43AD22642F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6315" y="2829910"/>
            <a:ext cx="1324303" cy="132430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12B161-7502-2D85-A142-87FA08ACAF76}"/>
              </a:ext>
            </a:extLst>
          </p:cNvPr>
          <p:cNvCxnSpPr/>
          <p:nvPr/>
        </p:nvCxnSpPr>
        <p:spPr>
          <a:xfrm>
            <a:off x="6327301" y="3583913"/>
            <a:ext cx="173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702314-A122-FA2E-A75E-A56865E0F7D0}"/>
              </a:ext>
            </a:extLst>
          </p:cNvPr>
          <p:cNvSpPr txBox="1"/>
          <p:nvPr/>
        </p:nvSpPr>
        <p:spPr>
          <a:xfrm>
            <a:off x="1508566" y="4479167"/>
            <a:ext cx="14810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IOCs:</a:t>
            </a:r>
          </a:p>
          <a:p>
            <a:r>
              <a:rPr lang="en-US" sz="2200" b="1" dirty="0"/>
              <a:t>hashes</a:t>
            </a:r>
          </a:p>
          <a:p>
            <a:r>
              <a:rPr lang="en-US" sz="2200" b="1" dirty="0"/>
              <a:t>IPs</a:t>
            </a:r>
          </a:p>
          <a:p>
            <a:r>
              <a:rPr lang="en-US" sz="2200" b="1" dirty="0"/>
              <a:t>domains</a:t>
            </a:r>
          </a:p>
          <a:p>
            <a:r>
              <a:rPr lang="en-US" sz="2200" b="1" dirty="0"/>
              <a:t>….</a:t>
            </a:r>
          </a:p>
          <a:p>
            <a:endParaRPr lang="en-NL" sz="2200" b="1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DDD01B1F-23E5-BC93-29BB-71EF8481A293}"/>
              </a:ext>
            </a:extLst>
          </p:cNvPr>
          <p:cNvSpPr txBox="1">
            <a:spLocks/>
          </p:cNvSpPr>
          <p:nvPr/>
        </p:nvSpPr>
        <p:spPr>
          <a:xfrm>
            <a:off x="2139989" y="852612"/>
            <a:ext cx="6282558" cy="1084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If </a:t>
            </a:r>
            <a:r>
              <a:rPr lang="en-US" sz="2400" dirty="0">
                <a:solidFill>
                  <a:srgbClr val="FF0000"/>
                </a:solidFill>
              </a:rPr>
              <a:t>quality</a:t>
            </a:r>
            <a:r>
              <a:rPr lang="en-US" sz="2400" dirty="0">
                <a:solidFill>
                  <a:schemeClr val="bg1"/>
                </a:solidFill>
              </a:rPr>
              <a:t> intel is available: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789A5-E454-4914-45AF-AEAF2C0EC1BD}"/>
              </a:ext>
            </a:extLst>
          </p:cNvPr>
          <p:cNvSpPr txBox="1"/>
          <p:nvPr/>
        </p:nvSpPr>
        <p:spPr>
          <a:xfrm>
            <a:off x="3107357" y="3565815"/>
            <a:ext cx="12044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tooling</a:t>
            </a:r>
          </a:p>
          <a:p>
            <a:endParaRPr lang="en-NL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Graphic 8" descr="Gears with solid fill">
            <a:extLst>
              <a:ext uri="{FF2B5EF4-FFF2-40B4-BE49-F238E27FC236}">
                <a16:creationId xmlns:a16="http://schemas.microsoft.com/office/drawing/2014/main" id="{EB98BCF5-9433-2E07-9FCE-F98D324F18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21081" y="2258403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B1181F-B9CC-09DA-9585-5FF5E245CC73}"/>
              </a:ext>
            </a:extLst>
          </p:cNvPr>
          <p:cNvSpPr txBox="1"/>
          <p:nvPr/>
        </p:nvSpPr>
        <p:spPr>
          <a:xfrm>
            <a:off x="5164316" y="2512466"/>
            <a:ext cx="1668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automation</a:t>
            </a:r>
          </a:p>
          <a:p>
            <a:endParaRPr lang="en-NL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2BBF0-971A-C0FC-953E-C2563F3D3944}"/>
              </a:ext>
            </a:extLst>
          </p:cNvPr>
          <p:cNvSpPr txBox="1"/>
          <p:nvPr/>
        </p:nvSpPr>
        <p:spPr>
          <a:xfrm>
            <a:off x="145110" y="5726622"/>
            <a:ext cx="47315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behaviors</a:t>
            </a:r>
          </a:p>
          <a:p>
            <a:r>
              <a:rPr lang="en-US" sz="2200" b="1" dirty="0" err="1">
                <a:solidFill>
                  <a:srgbClr val="FF0000"/>
                </a:solidFill>
              </a:rPr>
              <a:t>Mitre</a:t>
            </a:r>
            <a:r>
              <a:rPr lang="en-US" sz="2200" b="1" dirty="0">
                <a:solidFill>
                  <a:srgbClr val="FF0000"/>
                </a:solidFill>
              </a:rPr>
              <a:t> Attack Technique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detections which should be in place</a:t>
            </a:r>
          </a:p>
          <a:p>
            <a:endParaRPr lang="en-NL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29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4F0363-47B0-0389-D0E4-3E355AA20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FB3254-A261-3225-5B1E-A5138C49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7486" y="2378465"/>
            <a:ext cx="1898488" cy="67787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E2717-1E5D-5D97-04DD-563B723FB7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" r="10595"/>
          <a:stretch/>
        </p:blipFill>
        <p:spPr>
          <a:xfrm>
            <a:off x="9324291" y="-15993"/>
            <a:ext cx="2021682" cy="227439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D75BD2-D02C-88A1-198C-6D53AB786A8E}"/>
              </a:ext>
            </a:extLst>
          </p:cNvPr>
          <p:cNvSpPr txBox="1">
            <a:spLocks/>
          </p:cNvSpPr>
          <p:nvPr/>
        </p:nvSpPr>
        <p:spPr>
          <a:xfrm>
            <a:off x="3407634" y="877811"/>
            <a:ext cx="4359442" cy="10246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F200FC63-00B7-CA81-6940-D3B77C7719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18" name="Graphic 17" descr="Clipboard Checked with solid fill">
            <a:extLst>
              <a:ext uri="{FF2B5EF4-FFF2-40B4-BE49-F238E27FC236}">
                <a16:creationId xmlns:a16="http://schemas.microsoft.com/office/drawing/2014/main" id="{9C8BBDE9-0979-9C05-CA3A-8BBD0DDBF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916" y="2688660"/>
            <a:ext cx="1790507" cy="17905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8B66A6-C739-6B10-7A67-5A56E5310C7A}"/>
              </a:ext>
            </a:extLst>
          </p:cNvPr>
          <p:cNvSpPr txBox="1"/>
          <p:nvPr/>
        </p:nvSpPr>
        <p:spPr>
          <a:xfrm>
            <a:off x="7996118" y="4305411"/>
            <a:ext cx="14810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INCIDENT PROCESS</a:t>
            </a:r>
          </a:p>
          <a:p>
            <a:r>
              <a:rPr lang="en-US" sz="2200" b="1" dirty="0"/>
              <a:t>start if matches identified</a:t>
            </a:r>
          </a:p>
        </p:txBody>
      </p:sp>
      <p:pic>
        <p:nvPicPr>
          <p:cNvPr id="23" name="Graphic 22" descr="Search Inventory with solid fill">
            <a:extLst>
              <a:ext uri="{FF2B5EF4-FFF2-40B4-BE49-F238E27FC236}">
                <a16:creationId xmlns:a16="http://schemas.microsoft.com/office/drawing/2014/main" id="{85FF7088-C2A9-36CC-7AD3-C78CF875C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6371" y="2862415"/>
            <a:ext cx="1442996" cy="14429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E169D5-8FB6-BE6B-6C5C-84E1FD3B97A4}"/>
              </a:ext>
            </a:extLst>
          </p:cNvPr>
          <p:cNvSpPr txBox="1"/>
          <p:nvPr/>
        </p:nvSpPr>
        <p:spPr>
          <a:xfrm>
            <a:off x="4925290" y="4386521"/>
            <a:ext cx="156337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HUNT:</a:t>
            </a:r>
          </a:p>
          <a:p>
            <a:r>
              <a:rPr lang="en-US" sz="2200" b="1" dirty="0"/>
              <a:t>search</a:t>
            </a:r>
          </a:p>
          <a:p>
            <a:r>
              <a:rPr lang="en-US" sz="2200" b="1" dirty="0"/>
              <a:t>all and any</a:t>
            </a:r>
          </a:p>
          <a:p>
            <a:r>
              <a:rPr lang="en-US" sz="2200" b="1" dirty="0"/>
              <a:t>logs using </a:t>
            </a:r>
          </a:p>
          <a:p>
            <a:r>
              <a:rPr lang="en-US" sz="2200" b="1" dirty="0"/>
              <a:t>IOCs</a:t>
            </a:r>
          </a:p>
          <a:p>
            <a:endParaRPr lang="en-NL" sz="22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8F0272-CFEC-F009-7D27-B2F23DBB6B68}"/>
              </a:ext>
            </a:extLst>
          </p:cNvPr>
          <p:cNvCxnSpPr/>
          <p:nvPr/>
        </p:nvCxnSpPr>
        <p:spPr>
          <a:xfrm>
            <a:off x="2891732" y="3583913"/>
            <a:ext cx="173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Siren with solid fill">
            <a:extLst>
              <a:ext uri="{FF2B5EF4-FFF2-40B4-BE49-F238E27FC236}">
                <a16:creationId xmlns:a16="http://schemas.microsoft.com/office/drawing/2014/main" id="{9382409E-3AF6-8904-FD63-F4425B04FF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6315" y="2829910"/>
            <a:ext cx="1324303" cy="132430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7877F0-32C6-899E-BE02-55DCD38355D8}"/>
              </a:ext>
            </a:extLst>
          </p:cNvPr>
          <p:cNvCxnSpPr/>
          <p:nvPr/>
        </p:nvCxnSpPr>
        <p:spPr>
          <a:xfrm>
            <a:off x="6327301" y="3583913"/>
            <a:ext cx="173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0F9DE9C-5DE4-277B-10B1-571755DA817F}"/>
              </a:ext>
            </a:extLst>
          </p:cNvPr>
          <p:cNvSpPr txBox="1"/>
          <p:nvPr/>
        </p:nvSpPr>
        <p:spPr>
          <a:xfrm>
            <a:off x="1508566" y="4479167"/>
            <a:ext cx="14810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IOCs:</a:t>
            </a:r>
          </a:p>
          <a:p>
            <a:r>
              <a:rPr lang="en-US" sz="2200" b="1" dirty="0"/>
              <a:t>hashes</a:t>
            </a:r>
          </a:p>
          <a:p>
            <a:r>
              <a:rPr lang="en-US" sz="2200" b="1" dirty="0"/>
              <a:t>IPs</a:t>
            </a:r>
          </a:p>
          <a:p>
            <a:r>
              <a:rPr lang="en-US" sz="2200" b="1" dirty="0"/>
              <a:t>domains</a:t>
            </a:r>
          </a:p>
          <a:p>
            <a:r>
              <a:rPr lang="en-US" sz="2200" b="1" dirty="0"/>
              <a:t>….</a:t>
            </a:r>
          </a:p>
          <a:p>
            <a:endParaRPr lang="en-NL" sz="2200" b="1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7892195-1014-BBD8-CDEA-5A50A3E5648D}"/>
              </a:ext>
            </a:extLst>
          </p:cNvPr>
          <p:cNvSpPr txBox="1">
            <a:spLocks/>
          </p:cNvSpPr>
          <p:nvPr/>
        </p:nvSpPr>
        <p:spPr>
          <a:xfrm>
            <a:off x="2139989" y="852612"/>
            <a:ext cx="6282558" cy="1084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130D0-CB83-02ED-B83C-97B05DD1364E}"/>
              </a:ext>
            </a:extLst>
          </p:cNvPr>
          <p:cNvSpPr txBox="1"/>
          <p:nvPr/>
        </p:nvSpPr>
        <p:spPr>
          <a:xfrm>
            <a:off x="3107357" y="3565815"/>
            <a:ext cx="12044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tooling</a:t>
            </a:r>
          </a:p>
          <a:p>
            <a:endParaRPr lang="en-NL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Graphic 8" descr="Gears with solid fill">
            <a:extLst>
              <a:ext uri="{FF2B5EF4-FFF2-40B4-BE49-F238E27FC236}">
                <a16:creationId xmlns:a16="http://schemas.microsoft.com/office/drawing/2014/main" id="{EEBE56EC-D98F-4CCA-C67C-2584FECD30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21081" y="2258403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AC76D6-41D3-5696-C0F6-6E007BB083A6}"/>
              </a:ext>
            </a:extLst>
          </p:cNvPr>
          <p:cNvSpPr txBox="1"/>
          <p:nvPr/>
        </p:nvSpPr>
        <p:spPr>
          <a:xfrm>
            <a:off x="5164316" y="2512466"/>
            <a:ext cx="1668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automation</a:t>
            </a:r>
          </a:p>
          <a:p>
            <a:endParaRPr lang="en-NL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2AAEC1-5A12-F352-8C8F-AEA245FE2700}"/>
              </a:ext>
            </a:extLst>
          </p:cNvPr>
          <p:cNvSpPr txBox="1"/>
          <p:nvPr/>
        </p:nvSpPr>
        <p:spPr>
          <a:xfrm>
            <a:off x="41182" y="5708430"/>
            <a:ext cx="47315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behaviors</a:t>
            </a:r>
          </a:p>
          <a:p>
            <a:r>
              <a:rPr lang="en-US" sz="2200" b="1" dirty="0" err="1">
                <a:solidFill>
                  <a:srgbClr val="FF0000"/>
                </a:solidFill>
              </a:rPr>
              <a:t>Mitre</a:t>
            </a:r>
            <a:r>
              <a:rPr lang="en-US" sz="2200" b="1" dirty="0">
                <a:solidFill>
                  <a:srgbClr val="FF0000"/>
                </a:solidFill>
              </a:rPr>
              <a:t> Attack Technique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detections which should be in place</a:t>
            </a:r>
          </a:p>
          <a:p>
            <a:endParaRPr lang="en-NL" sz="2200" b="1" dirty="0">
              <a:solidFill>
                <a:srgbClr val="FF0000"/>
              </a:solidFill>
            </a:endParaRPr>
          </a:p>
        </p:txBody>
      </p:sp>
      <p:pic>
        <p:nvPicPr>
          <p:cNvPr id="11" name="Graphic 10" descr="Gears with solid fill">
            <a:extLst>
              <a:ext uri="{FF2B5EF4-FFF2-40B4-BE49-F238E27FC236}">
                <a16:creationId xmlns:a16="http://schemas.microsoft.com/office/drawing/2014/main" id="{CC1D538D-FDF7-B887-3AD6-DC05C829B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30845" y="3322231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EFF1A4-6F53-6F00-265C-805E93ACEE40}"/>
              </a:ext>
            </a:extLst>
          </p:cNvPr>
          <p:cNvSpPr txBox="1"/>
          <p:nvPr/>
        </p:nvSpPr>
        <p:spPr>
          <a:xfrm>
            <a:off x="9690292" y="3801666"/>
            <a:ext cx="21955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</a:rPr>
              <a:t>(mostly) automated IR</a:t>
            </a:r>
          </a:p>
          <a:p>
            <a:endParaRPr lang="en-NL" sz="2200" b="1" dirty="0">
              <a:solidFill>
                <a:srgbClr val="00B0F0"/>
              </a:solidFill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24826AD-A556-175E-2B14-106C40107AA4}"/>
              </a:ext>
            </a:extLst>
          </p:cNvPr>
          <p:cNvSpPr txBox="1">
            <a:spLocks/>
          </p:cNvSpPr>
          <p:nvPr/>
        </p:nvSpPr>
        <p:spPr>
          <a:xfrm>
            <a:off x="2292389" y="1005012"/>
            <a:ext cx="6282558" cy="1084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Automate, automate, automate:</a:t>
            </a:r>
          </a:p>
        </p:txBody>
      </p:sp>
    </p:spTree>
    <p:extLst>
      <p:ext uri="{BB962C8B-B14F-4D97-AF65-F5344CB8AC3E}">
        <p14:creationId xmlns:p14="http://schemas.microsoft.com/office/powerpoint/2010/main" val="314375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  <a:alpha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E777F0-575E-CBC9-5F9A-750B3F196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58345F-3C44-B463-C316-2F103E3225CB}"/>
              </a:ext>
            </a:extLst>
          </p:cNvPr>
          <p:cNvSpPr txBox="1">
            <a:spLocks/>
          </p:cNvSpPr>
          <p:nvPr/>
        </p:nvSpPr>
        <p:spPr>
          <a:xfrm>
            <a:off x="3407634" y="877811"/>
            <a:ext cx="4359442" cy="10246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DE907472-8D69-4403-958C-00C811AB54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557D56-D467-FCD9-549D-BE4EA978B036}"/>
              </a:ext>
            </a:extLst>
          </p:cNvPr>
          <p:cNvCxnSpPr/>
          <p:nvPr/>
        </p:nvCxnSpPr>
        <p:spPr>
          <a:xfrm>
            <a:off x="2891732" y="3583913"/>
            <a:ext cx="173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AB5355A-895B-CB4A-E4FA-4B052B4EE4AD}"/>
              </a:ext>
            </a:extLst>
          </p:cNvPr>
          <p:cNvCxnSpPr/>
          <p:nvPr/>
        </p:nvCxnSpPr>
        <p:spPr>
          <a:xfrm>
            <a:off x="6327301" y="3583913"/>
            <a:ext cx="173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8BB90C4-DC92-258E-7328-3E66E786A807}"/>
              </a:ext>
            </a:extLst>
          </p:cNvPr>
          <p:cNvSpPr txBox="1">
            <a:spLocks/>
          </p:cNvSpPr>
          <p:nvPr/>
        </p:nvSpPr>
        <p:spPr>
          <a:xfrm>
            <a:off x="433552" y="89674"/>
            <a:ext cx="4119019" cy="973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2400" b="1" dirty="0"/>
              <a:t>AND…. if all the stars align: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02123-24AF-ED33-189D-0E142BC95B45}"/>
              </a:ext>
            </a:extLst>
          </p:cNvPr>
          <p:cNvSpPr txBox="1"/>
          <p:nvPr/>
        </p:nvSpPr>
        <p:spPr>
          <a:xfrm>
            <a:off x="7240570" y="4277519"/>
            <a:ext cx="12044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tooling</a:t>
            </a:r>
          </a:p>
          <a:p>
            <a:endParaRPr lang="en-NL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Graphic 8" descr="Gears with solid fill">
            <a:extLst>
              <a:ext uri="{FF2B5EF4-FFF2-40B4-BE49-F238E27FC236}">
                <a16:creationId xmlns:a16="http://schemas.microsoft.com/office/drawing/2014/main" id="{62B61082-3C61-5FFD-2AA4-3D52AC13D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5299" y="3965630"/>
            <a:ext cx="914400" cy="914400"/>
          </a:xfrm>
          <a:prstGeom prst="rect">
            <a:avLst/>
          </a:prstGeom>
        </p:spPr>
      </p:pic>
      <p:pic>
        <p:nvPicPr>
          <p:cNvPr id="11" name="Graphic 10" descr="Gears with solid fill">
            <a:extLst>
              <a:ext uri="{FF2B5EF4-FFF2-40B4-BE49-F238E27FC236}">
                <a16:creationId xmlns:a16="http://schemas.microsoft.com/office/drawing/2014/main" id="{73C77ADB-462C-029C-D340-6FAF528F2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99352" y="297180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84A6C3-E4F5-C0B5-DDC9-A9C9ED897CD7}"/>
              </a:ext>
            </a:extLst>
          </p:cNvPr>
          <p:cNvSpPr txBox="1"/>
          <p:nvPr/>
        </p:nvSpPr>
        <p:spPr>
          <a:xfrm>
            <a:off x="4180407" y="4723977"/>
            <a:ext cx="21955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</a:rPr>
              <a:t>automation</a:t>
            </a:r>
          </a:p>
          <a:p>
            <a:endParaRPr lang="en-NL" sz="2200" b="1" dirty="0">
              <a:solidFill>
                <a:srgbClr val="00B0F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AAB34E-ED67-9374-3248-466A7EB6C8A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4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8032" y="15267"/>
            <a:ext cx="3455859" cy="3721695"/>
          </a:xfrm>
          <a:prstGeom prst="rect">
            <a:avLst/>
          </a:prstGeom>
        </p:spPr>
      </p:pic>
      <p:pic>
        <p:nvPicPr>
          <p:cNvPr id="18" name="Graphic 17" descr="Clipboard Checked with solid fill">
            <a:extLst>
              <a:ext uri="{FF2B5EF4-FFF2-40B4-BE49-F238E27FC236}">
                <a16:creationId xmlns:a16="http://schemas.microsoft.com/office/drawing/2014/main" id="{9D308395-386F-0E45-3895-4AE60A6887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29377" y="3013150"/>
            <a:ext cx="1790507" cy="1790507"/>
          </a:xfrm>
          <a:prstGeom prst="rect">
            <a:avLst/>
          </a:prstGeom>
        </p:spPr>
      </p:pic>
      <p:pic>
        <p:nvPicPr>
          <p:cNvPr id="23" name="Graphic 22" descr="Search Inventory with solid fill">
            <a:extLst>
              <a:ext uri="{FF2B5EF4-FFF2-40B4-BE49-F238E27FC236}">
                <a16:creationId xmlns:a16="http://schemas.microsoft.com/office/drawing/2014/main" id="{578F7A65-EF22-8089-9B42-1A280F4E9A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74640" y="3505151"/>
            <a:ext cx="1442996" cy="1442996"/>
          </a:xfrm>
          <a:prstGeom prst="rect">
            <a:avLst/>
          </a:prstGeom>
        </p:spPr>
      </p:pic>
      <p:pic>
        <p:nvPicPr>
          <p:cNvPr id="28" name="Graphic 27" descr="Siren with solid fill">
            <a:extLst>
              <a:ext uri="{FF2B5EF4-FFF2-40B4-BE49-F238E27FC236}">
                <a16:creationId xmlns:a16="http://schemas.microsoft.com/office/drawing/2014/main" id="{BDD7B54E-B7FF-B8AE-6564-5B49434415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92964" y="3020625"/>
            <a:ext cx="1324303" cy="1324303"/>
          </a:xfrm>
          <a:prstGeom prst="rect">
            <a:avLst/>
          </a:prstGeom>
        </p:spPr>
      </p:pic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2288C82-F31A-E8EE-73AB-79046FFF20F2}"/>
              </a:ext>
            </a:extLst>
          </p:cNvPr>
          <p:cNvSpPr txBox="1">
            <a:spLocks/>
          </p:cNvSpPr>
          <p:nvPr/>
        </p:nvSpPr>
        <p:spPr>
          <a:xfrm>
            <a:off x="4929687" y="5235866"/>
            <a:ext cx="6838451" cy="1488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2400" b="1" dirty="0"/>
              <a:t>CTI to IR is a fast, automated process, allowing IR team to work on evidence-based conclusions</a:t>
            </a:r>
          </a:p>
        </p:txBody>
      </p:sp>
    </p:spTree>
    <p:extLst>
      <p:ext uri="{BB962C8B-B14F-4D97-AF65-F5344CB8AC3E}">
        <p14:creationId xmlns:p14="http://schemas.microsoft.com/office/powerpoint/2010/main" val="2369465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2000">
              <a:srgbClr val="C5B78D">
                <a:alpha val="25000"/>
              </a:srgbClr>
            </a:gs>
            <a:gs pos="76000">
              <a:schemeClr val="accent4">
                <a:lumMod val="40000"/>
                <a:lumOff val="60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99" y="521907"/>
            <a:ext cx="7910864" cy="14487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4000" b="1" dirty="0"/>
              <a:t>IR and who attacks us now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B79D68-35E2-1D1B-5F0A-E42CC06B3268}"/>
              </a:ext>
            </a:extLst>
          </p:cNvPr>
          <p:cNvSpPr txBox="1">
            <a:spLocks/>
          </p:cNvSpPr>
          <p:nvPr/>
        </p:nvSpPr>
        <p:spPr>
          <a:xfrm>
            <a:off x="914400" y="2345078"/>
            <a:ext cx="10726598" cy="297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i="1" dirty="0"/>
              <a:t>IR team sees sometimes trends in incidents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i="1" dirty="0"/>
              <a:t>And sometimes they see a very skilled special attacker trying very particular steps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i="1" dirty="0"/>
              <a:t>Attacker adapting their tactics to our setup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i="1" dirty="0"/>
              <a:t>If the right tooling and logging are available: create reports and even trends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i="1" dirty="0"/>
              <a:t>What is the next step after a real attack was identified?  Mitigation steps or input for redesign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1" name="Picture 10" descr="A black cat with yellow eyes&#10;&#10;Description automatically generated">
            <a:extLst>
              <a:ext uri="{FF2B5EF4-FFF2-40B4-BE49-F238E27FC236}">
                <a16:creationId xmlns:a16="http://schemas.microsoft.com/office/drawing/2014/main" id="{5DA464F6-AAFE-7C17-3975-A5395CFA0A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74" r="5570" b="-2"/>
          <a:stretch/>
        </p:blipFill>
        <p:spPr>
          <a:xfrm>
            <a:off x="9973002" y="10"/>
            <a:ext cx="2218998" cy="2492542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{0C32ED30-8D53-47BE-AA73-83E644A69CF3}tf22318419_win32</Template>
  <TotalTime>2903</TotalTime>
  <Words>476</Words>
  <Application>Microsoft Office PowerPoint</Application>
  <PresentationFormat>Widescreen</PresentationFormat>
  <Paragraphs>181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Tenorite</vt:lpstr>
      <vt:lpstr>Custom</vt:lpstr>
      <vt:lpstr>IR to CTI  - the other side of the coin -</vt:lpstr>
      <vt:lpstr>Agenda</vt:lpstr>
      <vt:lpstr>introductions</vt:lpstr>
      <vt:lpstr>HEADS</vt:lpstr>
      <vt:lpstr>HEADS</vt:lpstr>
      <vt:lpstr>HEADS</vt:lpstr>
      <vt:lpstr>HEADS</vt:lpstr>
      <vt:lpstr>PowerPoint Presentation</vt:lpstr>
      <vt:lpstr>IR and who attacks us now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is the missing link :  the IR to CTI flow</vt:lpstr>
      <vt:lpstr>PowerPoint Presentation</vt:lpstr>
      <vt:lpstr>Enrichments </vt:lpstr>
      <vt:lpstr>COnclusions</vt:lpstr>
      <vt:lpstr>HAPPY HUNTING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Daniela Zamfiroiu</dc:creator>
  <cp:lastModifiedBy>Daniela Zamfiroiu</cp:lastModifiedBy>
  <cp:revision>18</cp:revision>
  <dcterms:created xsi:type="dcterms:W3CDTF">2024-10-29T21:01:37Z</dcterms:created>
  <dcterms:modified xsi:type="dcterms:W3CDTF">2024-10-31T21:31:21Z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e758061f-814f-473d-9381-8d836e805709_Enabled">
    <vt:lpwstr>true</vt:lpwstr>
  </property>
  <property fmtid="{D5CDD505-2E9C-101B-9397-08002B2CF9AE}" pid="4" name="MSIP_Label_e758061f-814f-473d-9381-8d836e805709_SetDate">
    <vt:lpwstr>2024-10-29T21:07:34Z</vt:lpwstr>
  </property>
  <property fmtid="{D5CDD505-2E9C-101B-9397-08002B2CF9AE}" pid="5" name="MSIP_Label_e758061f-814f-473d-9381-8d836e805709_Method">
    <vt:lpwstr>Standard</vt:lpwstr>
  </property>
  <property fmtid="{D5CDD505-2E9C-101B-9397-08002B2CF9AE}" pid="6" name="MSIP_Label_e758061f-814f-473d-9381-8d836e805709_Name">
    <vt:lpwstr>Vertrouwelijk</vt:lpwstr>
  </property>
  <property fmtid="{D5CDD505-2E9C-101B-9397-08002B2CF9AE}" pid="7" name="MSIP_Label_e758061f-814f-473d-9381-8d836e805709_SiteId">
    <vt:lpwstr>80aa451d-189c-41f6-bdbb-0c7eb96927b2</vt:lpwstr>
  </property>
  <property fmtid="{D5CDD505-2E9C-101B-9397-08002B2CF9AE}" pid="8" name="MSIP_Label_e758061f-814f-473d-9381-8d836e805709_ActionId">
    <vt:lpwstr>1819fbf4-b14d-4b33-be99-7dd6e33a5d95</vt:lpwstr>
  </property>
  <property fmtid="{D5CDD505-2E9C-101B-9397-08002B2CF9AE}" pid="9" name="MSIP_Label_e758061f-814f-473d-9381-8d836e805709_ContentBits">
    <vt:lpwstr>0</vt:lpwstr>
  </property>
</Properties>
</file>